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7"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28-09-2016</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0.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fontAlgn="base">
              <a:spcBef>
                <a:spcPct val="0"/>
              </a:spcBef>
              <a:spcAft>
                <a:spcPct val="0"/>
              </a:spcAft>
              <a:defRPr/>
            </a:pPr>
            <a:endParaRPr lang="en-US">
              <a:solidFill>
                <a:prstClr val="black"/>
              </a:solidFill>
            </a:endParaRP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369DAC80-826F-495E-B56D-F08A15D8C618}" type="slidenum">
              <a:rPr lang="en-US" altLang="en-US" smtClean="0">
                <a:solidFill>
                  <a:prstClr val="black"/>
                </a:solidFill>
              </a:rPr>
              <a:pPr fontAlgn="base">
                <a:spcBef>
                  <a:spcPct val="0"/>
                </a:spcBef>
                <a:spcAft>
                  <a:spcPct val="0"/>
                </a:spcAft>
                <a:defRPr/>
              </a:pPr>
              <a:t>1</a:t>
            </a:fld>
            <a:endParaRPr lang="en-US" altLang="en-US" dirty="0">
              <a:solidFill>
                <a:prstClr val="black"/>
              </a:solidFill>
            </a:endParaRPr>
          </a:p>
        </p:txBody>
      </p:sp>
      <p:sp>
        <p:nvSpPr>
          <p:cNvPr id="4" name="Slide Number Placeholder 2"/>
          <p:cNvSpPr txBox="1">
            <a:spLocks/>
          </p:cNvSpPr>
          <p:nvPr/>
        </p:nvSpPr>
        <p:spPr>
          <a:xfrm>
            <a:off x="6553200" y="6248400"/>
            <a:ext cx="1905000" cy="457200"/>
          </a:xfrm>
          <a:prstGeom prst="rect">
            <a:avLst/>
          </a:prstGeom>
        </p:spPr>
        <p:txBody>
          <a:bodyPr/>
          <a:lstStyle>
            <a:defPPr>
              <a:defRPr lang="en-US"/>
            </a:defPPr>
            <a:lvl1pPr marL="0" algn="l" defTabSz="914400" rtl="0" eaLnBrk="0" latinLnBrk="0" hangingPunct="0">
              <a:defRPr sz="1800" kern="1200">
                <a:solidFill>
                  <a:schemeClr val="tx1"/>
                </a:solidFill>
                <a:latin typeface="Arial" charset="0"/>
                <a:ea typeface="+mn-ea"/>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fld id="{369DAC80-826F-495E-B56D-F08A15D8C618}" type="slidenum">
              <a:rPr lang="en-US" altLang="en-US" smtClean="0">
                <a:solidFill>
                  <a:prstClr val="black"/>
                </a:solidFill>
              </a:rPr>
              <a:pPr fontAlgn="base">
                <a:spcBef>
                  <a:spcPct val="0"/>
                </a:spcBef>
                <a:spcAft>
                  <a:spcPct val="0"/>
                </a:spcAft>
                <a:defRPr/>
              </a:pPr>
              <a:t>1</a:t>
            </a:fld>
            <a:endParaRPr lang="en-US" altLang="en-US" dirty="0">
              <a:solidFill>
                <a:prstClr val="black"/>
              </a:solidFill>
            </a:endParaRPr>
          </a:p>
        </p:txBody>
      </p:sp>
      <p:pic>
        <p:nvPicPr>
          <p:cNvPr id="5" name="Picture 9" descr="adv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b="1" dirty="0" smtClean="0">
                <a:solidFill>
                  <a:srgbClr val="0033CC"/>
                </a:solidFill>
                <a:latin typeface="Calibri" pitchFamily="34" charset="0"/>
                <a:cs typeface="Calibri" pitchFamily="34" charset="0"/>
              </a:rPr>
              <a:t>:-To used standard size Allen bolt for fixture setup  </a:t>
            </a:r>
            <a:endParaRPr lang="en-US" altLang="en-US" sz="1050" dirty="0">
              <a:latin typeface="Calibri" pitchFamily="34" charset="0"/>
              <a:cs typeface="Calibri" pitchFamily="34" charset="0"/>
            </a:endParaRPr>
          </a:p>
        </p:txBody>
      </p:sp>
      <p:sp>
        <p:nvSpPr>
          <p:cNvPr id="8"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11"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12"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13" name="Rectangle 7"/>
          <p:cNvSpPr>
            <a:spLocks noChangeArrowheads="1"/>
          </p:cNvSpPr>
          <p:nvPr/>
        </p:nvSpPr>
        <p:spPr bwMode="auto">
          <a:xfrm>
            <a:off x="4660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A105 FL WT</a:t>
            </a:r>
            <a:endParaRPr lang="en-US" sz="1050" dirty="0">
              <a:latin typeface="Calibri" pitchFamily="34" charset="0"/>
              <a:cs typeface="Calibri" pitchFamily="34" charset="0"/>
            </a:endParaRPr>
          </a:p>
        </p:txBody>
      </p:sp>
      <p:sp>
        <p:nvSpPr>
          <p:cNvPr id="14"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 </a:t>
            </a:r>
            <a:r>
              <a:rPr lang="en-US" sz="1050" dirty="0" smtClean="0">
                <a:latin typeface="Calibri" pitchFamily="34" charset="0"/>
                <a:cs typeface="Calibri" pitchFamily="34" charset="0"/>
              </a:rPr>
              <a:t>oil pump</a:t>
            </a:r>
            <a:endParaRPr lang="en-US" sz="1050" dirty="0">
              <a:latin typeface="Calibri" pitchFamily="34" charset="0"/>
              <a:cs typeface="Calibri" pitchFamily="34" charset="0"/>
            </a:endParaRPr>
          </a:p>
        </p:txBody>
      </p:sp>
      <p:sp>
        <p:nvSpPr>
          <p:cNvPr id="15"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16"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17"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18"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smtClean="0">
                <a:latin typeface="Calibri" pitchFamily="34" charset="0"/>
                <a:cs typeface="Calibri" pitchFamily="34" charset="0"/>
              </a:rPr>
              <a:t>DRILL MACHINE</a:t>
            </a:r>
            <a:endParaRPr lang="en-US" sz="1050" dirty="0">
              <a:latin typeface="Calibri" pitchFamily="34" charset="0"/>
              <a:cs typeface="Calibri" pitchFamily="34" charset="0"/>
            </a:endParaRPr>
          </a:p>
        </p:txBody>
      </p:sp>
      <p:sp>
        <p:nvSpPr>
          <p:cNvPr id="19"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DRILLING</a:t>
            </a:r>
            <a:endParaRPr lang="en-US" sz="1050" dirty="0">
              <a:latin typeface="Calibri" pitchFamily="34" charset="0"/>
              <a:cs typeface="Calibri" pitchFamily="34" charset="0"/>
            </a:endParaRPr>
          </a:p>
        </p:txBody>
      </p:sp>
      <p:sp>
        <p:nvSpPr>
          <p:cNvPr id="20" name="Rectangle 14"/>
          <p:cNvSpPr>
            <a:spLocks noChangeArrowheads="1"/>
          </p:cNvSpPr>
          <p:nvPr/>
        </p:nvSpPr>
        <p:spPr bwMode="auto">
          <a:xfrm>
            <a:off x="4691632"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21"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22"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dirty="0">
                <a:ln w="9525">
                  <a:solidFill>
                    <a:srgbClr val="000000"/>
                  </a:solidFill>
                  <a:round/>
                  <a:headEnd/>
                  <a:tailEnd/>
                </a:ln>
                <a:solidFill>
                  <a:srgbClr val="1F497D"/>
                </a:solidFill>
                <a:latin typeface="Calibri" panose="020F0502020204030204" pitchFamily="34" charset="0"/>
              </a:rPr>
              <a:t>KAIZEN  IDEA SHEET</a:t>
            </a:r>
          </a:p>
        </p:txBody>
      </p:sp>
      <p:sp>
        <p:nvSpPr>
          <p:cNvPr id="23"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24"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25"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26" name="Rectangle 20"/>
          <p:cNvSpPr>
            <a:spLocks noChangeArrowheads="1"/>
          </p:cNvSpPr>
          <p:nvPr/>
        </p:nvSpPr>
        <p:spPr bwMode="auto">
          <a:xfrm>
            <a:off x="5909245"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27"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28"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29"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30"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1"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2"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3"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4"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5"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6"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7"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38" name="Rectangle 32"/>
          <p:cNvSpPr>
            <a:spLocks noChangeArrowheads="1"/>
          </p:cNvSpPr>
          <p:nvPr/>
        </p:nvSpPr>
        <p:spPr bwMode="auto">
          <a:xfrm>
            <a:off x="4691632"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39"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40" name="Rectangle 34"/>
          <p:cNvSpPr>
            <a:spLocks noChangeArrowheads="1"/>
          </p:cNvSpPr>
          <p:nvPr/>
        </p:nvSpPr>
        <p:spPr bwMode="auto">
          <a:xfrm>
            <a:off x="530123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41" name="Rectangle 35"/>
          <p:cNvSpPr>
            <a:spLocks noChangeArrowheads="1"/>
          </p:cNvSpPr>
          <p:nvPr/>
        </p:nvSpPr>
        <p:spPr bwMode="auto">
          <a:xfrm>
            <a:off x="5909245"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42"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43"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44"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45"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THEME</a:t>
            </a:r>
            <a:r>
              <a:rPr lang="en-US" altLang="en-US" sz="1050" b="1" dirty="0" smtClean="0">
                <a:solidFill>
                  <a:srgbClr val="0000CC"/>
                </a:solidFill>
                <a:latin typeface="Calibri" pitchFamily="34" charset="0"/>
                <a:cs typeface="Arial" charset="0"/>
              </a:rPr>
              <a:t>: </a:t>
            </a:r>
            <a:r>
              <a:rPr lang="en-US" altLang="en-US" sz="1050" b="1" dirty="0">
                <a:solidFill>
                  <a:srgbClr val="0000CC"/>
                </a:solidFill>
                <a:latin typeface="Calibri" pitchFamily="34" charset="0"/>
                <a:cs typeface="Arial" charset="0"/>
              </a:rPr>
              <a:t>T</a:t>
            </a:r>
            <a:r>
              <a:rPr lang="en-US" altLang="en-US" sz="1050" b="1" dirty="0" smtClean="0">
                <a:solidFill>
                  <a:srgbClr val="0000CC"/>
                </a:solidFill>
                <a:latin typeface="Calibri" pitchFamily="34" charset="0"/>
                <a:cs typeface="Arial" charset="0"/>
              </a:rPr>
              <a:t>o identify clamping and de -clamping pipe</a:t>
            </a:r>
            <a:endParaRPr lang="en-US" altLang="en-US" sz="1050" dirty="0">
              <a:solidFill>
                <a:srgbClr val="000000"/>
              </a:solidFill>
              <a:latin typeface="Calibri" pitchFamily="34" charset="0"/>
              <a:cs typeface="Arial" charset="0"/>
            </a:endParaRPr>
          </a:p>
          <a:p>
            <a:pPr>
              <a:defRPr/>
            </a:pPr>
            <a:endParaRPr lang="en-US" altLang="en-US" sz="1050" dirty="0">
              <a:solidFill>
                <a:srgbClr val="000000"/>
              </a:solidFill>
              <a:latin typeface="Calibri" pitchFamily="34" charset="0"/>
              <a:cs typeface="Arial" charset="0"/>
            </a:endParaRPr>
          </a:p>
          <a:p>
            <a:pPr>
              <a:defRPr/>
            </a:pPr>
            <a:endParaRPr lang="en-US" altLang="en-US" sz="1050" dirty="0">
              <a:latin typeface="Calibri" pitchFamily="34" charset="0"/>
              <a:cs typeface="Arial" charset="0"/>
            </a:endParaRPr>
          </a:p>
        </p:txBody>
      </p:sp>
      <p:sp>
        <p:nvSpPr>
          <p:cNvPr id="46" name="Rectangle 41"/>
          <p:cNvSpPr>
            <a:spLocks noChangeArrowheads="1"/>
          </p:cNvSpPr>
          <p:nvPr/>
        </p:nvSpPr>
        <p:spPr bwMode="auto">
          <a:xfrm>
            <a:off x="40257" y="1183432"/>
            <a:ext cx="304800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STATUS </a:t>
            </a:r>
            <a:r>
              <a:rPr lang="en-US" altLang="en-US" sz="1050" b="1" dirty="0" smtClean="0">
                <a:solidFill>
                  <a:srgbClr val="0033CC"/>
                </a:solidFill>
                <a:latin typeface="Calibri" pitchFamily="34" charset="0"/>
                <a:cs typeface="Arial" charset="0"/>
              </a:rPr>
              <a:t>–</a:t>
            </a:r>
            <a:r>
              <a:rPr lang="en-US" altLang="en-US" sz="1050" b="1" dirty="0">
                <a:solidFill>
                  <a:srgbClr val="0033CC"/>
                </a:solidFill>
                <a:latin typeface="Calibri" pitchFamily="34" charset="0"/>
                <a:cs typeface="Arial" charset="0"/>
              </a:rPr>
              <a:t> </a:t>
            </a:r>
            <a:r>
              <a:rPr lang="en-US" altLang="en-US" sz="1050" b="1" dirty="0" smtClean="0">
                <a:solidFill>
                  <a:srgbClr val="0033CC"/>
                </a:solidFill>
                <a:latin typeface="Calibri" pitchFamily="34" charset="0"/>
                <a:cs typeface="Arial" charset="0"/>
              </a:rPr>
              <a:t>hydraulic pipe  connect fixture that time getting difficulty in clamping and de-clamping pipe identified   </a:t>
            </a:r>
            <a:endParaRPr lang="en-US" altLang="en-US" sz="1050" dirty="0">
              <a:latin typeface="Calibri" pitchFamily="34" charset="0"/>
              <a:cs typeface="Arial" charset="0"/>
            </a:endParaRPr>
          </a:p>
        </p:txBody>
      </p:sp>
      <p:sp>
        <p:nvSpPr>
          <p:cNvPr id="47" name="Rectangle 43"/>
          <p:cNvSpPr>
            <a:spLocks noChangeArrowheads="1"/>
          </p:cNvSpPr>
          <p:nvPr/>
        </p:nvSpPr>
        <p:spPr bwMode="auto">
          <a:xfrm>
            <a:off x="3088258" y="1183432"/>
            <a:ext cx="3273425"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a:latin typeface="Calibri" pitchFamily="34" charset="0"/>
                <a:cs typeface="Calibri" pitchFamily="34" charset="0"/>
              </a:rPr>
              <a:t>:- </a:t>
            </a:r>
            <a:endParaRPr lang="en-US" sz="1050" b="1" dirty="0" smtClean="0">
              <a:latin typeface="Calibri" pitchFamily="34" charset="0"/>
              <a:cs typeface="Calibri" pitchFamily="34" charset="0"/>
            </a:endParaRPr>
          </a:p>
          <a:p>
            <a:pPr>
              <a:defRPr/>
            </a:pPr>
            <a:r>
              <a:rPr lang="en-US" sz="1050" b="1" dirty="0" smtClean="0">
                <a:latin typeface="Calibri" pitchFamily="34" charset="0"/>
                <a:cs typeface="Calibri" pitchFamily="34" charset="0"/>
              </a:rPr>
              <a:t>1.  Difficult to identify clamping and de-clamping pipe so  identification marking colour coding has to define </a:t>
            </a:r>
            <a:endParaRPr lang="en-US" sz="1050" b="1" dirty="0">
              <a:latin typeface="Calibri" pitchFamily="34" charset="0"/>
              <a:cs typeface="Calibri" pitchFamily="34" charset="0"/>
            </a:endParaRPr>
          </a:p>
        </p:txBody>
      </p:sp>
      <p:sp>
        <p:nvSpPr>
          <p:cNvPr id="48" name="Rectangle 44"/>
          <p:cNvSpPr>
            <a:spLocks noChangeArrowheads="1"/>
          </p:cNvSpPr>
          <p:nvPr/>
        </p:nvSpPr>
        <p:spPr bwMode="auto">
          <a:xfrm>
            <a:off x="6366445" y="12501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49" name="Rectangle 46"/>
          <p:cNvSpPr>
            <a:spLocks noChangeArrowheads="1"/>
          </p:cNvSpPr>
          <p:nvPr/>
        </p:nvSpPr>
        <p:spPr bwMode="auto">
          <a:xfrm>
            <a:off x="6366445" y="157713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50" name="Rectangle 48"/>
          <p:cNvSpPr>
            <a:spLocks noChangeArrowheads="1"/>
          </p:cNvSpPr>
          <p:nvPr/>
        </p:nvSpPr>
        <p:spPr bwMode="auto">
          <a:xfrm>
            <a:off x="7669783" y="1250107"/>
            <a:ext cx="1217613"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MINOR </a:t>
            </a:r>
            <a:endParaRPr lang="en-US" sz="1050" dirty="0">
              <a:solidFill>
                <a:prstClr val="black"/>
              </a:solidFill>
              <a:latin typeface="Calibri" pitchFamily="34" charset="0"/>
              <a:cs typeface="Calibri" pitchFamily="34" charset="0"/>
            </a:endParaRPr>
          </a:p>
        </p:txBody>
      </p:sp>
      <p:sp>
        <p:nvSpPr>
          <p:cNvPr id="51" name="Rectangle 52"/>
          <p:cNvSpPr>
            <a:spLocks noChangeArrowheads="1"/>
          </p:cNvSpPr>
          <p:nvPr/>
        </p:nvSpPr>
        <p:spPr bwMode="auto">
          <a:xfrm>
            <a:off x="6356920" y="2077195"/>
            <a:ext cx="2514600" cy="468312"/>
          </a:xfrm>
          <a:prstGeom prst="rect">
            <a:avLst/>
          </a:prstGeom>
          <a:noFill/>
          <a:ln w="9525">
            <a:solidFill>
              <a:schemeClr val="tx1"/>
            </a:solidFill>
            <a:miter lim="800000"/>
            <a:headEnd/>
            <a:tailEnd/>
          </a:ln>
          <a:extLst/>
        </p:spPr>
        <p:txBody>
          <a:bodyPr wrap="none" anchor="ctr"/>
          <a:lstStyle/>
          <a:p>
            <a:pPr algn="just">
              <a:defRPr/>
            </a:pPr>
            <a:endParaRPr lang="en-US" altLang="en-US" sz="1050" b="1" dirty="0">
              <a:solidFill>
                <a:srgbClr val="0033CC"/>
              </a:solidFill>
              <a:latin typeface="Calibri" pitchFamily="34" charset="0"/>
              <a:cs typeface="Calibri" pitchFamily="34" charset="0"/>
            </a:endParaRPr>
          </a:p>
          <a:p>
            <a:pPr algn="just">
              <a:defRPr/>
            </a:pPr>
            <a:r>
              <a:rPr lang="en-US" altLang="en-US" sz="1050" b="1" dirty="0">
                <a:solidFill>
                  <a:srgbClr val="0033CC"/>
                </a:solidFill>
                <a:latin typeface="Calibri" pitchFamily="34" charset="0"/>
                <a:cs typeface="Calibri" pitchFamily="34" charset="0"/>
              </a:rPr>
              <a:t>TEAM MEMBERS  </a:t>
            </a:r>
            <a:r>
              <a:rPr lang="en-US" altLang="en-US" sz="1050" b="1" dirty="0" smtClean="0">
                <a:solidFill>
                  <a:srgbClr val="0033CC"/>
                </a:solidFill>
                <a:latin typeface="Calibri" pitchFamily="34" charset="0"/>
                <a:cs typeface="Calibri" pitchFamily="34" charset="0"/>
              </a:rPr>
              <a:t>:KESHOR PAWAR,</a:t>
            </a:r>
          </a:p>
          <a:p>
            <a:pPr algn="just">
              <a:defRPr/>
            </a:pPr>
            <a:r>
              <a:rPr lang="en-US" altLang="en-US" sz="1050" b="1" dirty="0" smtClean="0">
                <a:solidFill>
                  <a:srgbClr val="0033CC"/>
                </a:solidFill>
                <a:latin typeface="Calibri" pitchFamily="34" charset="0"/>
                <a:cs typeface="Calibri" pitchFamily="34" charset="0"/>
              </a:rPr>
              <a:t>MARUTI PATIL</a:t>
            </a:r>
            <a:endParaRPr lang="en-US" altLang="en-US" sz="1050" dirty="0">
              <a:latin typeface="Calibri" pitchFamily="34" charset="0"/>
              <a:cs typeface="Calibri" pitchFamily="34" charset="0"/>
            </a:endParaRPr>
          </a:p>
        </p:txBody>
      </p:sp>
      <p:sp>
        <p:nvSpPr>
          <p:cNvPr id="52" name="Rectangle 55"/>
          <p:cNvSpPr>
            <a:spLocks noChangeArrowheads="1"/>
          </p:cNvSpPr>
          <p:nvPr/>
        </p:nvSpPr>
        <p:spPr bwMode="auto">
          <a:xfrm>
            <a:off x="6361683" y="2545507"/>
            <a:ext cx="2513013" cy="152400"/>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p>
        </p:txBody>
      </p:sp>
      <p:sp>
        <p:nvSpPr>
          <p:cNvPr id="53" name="Rectangle 57"/>
          <p:cNvSpPr>
            <a:spLocks noChangeArrowheads="1"/>
          </p:cNvSpPr>
          <p:nvPr/>
        </p:nvSpPr>
        <p:spPr bwMode="auto">
          <a:xfrm>
            <a:off x="6366445" y="2697908"/>
            <a:ext cx="2513012" cy="619125"/>
          </a:xfrm>
          <a:prstGeom prst="rect">
            <a:avLst/>
          </a:prstGeom>
          <a:noFill/>
          <a:ln w="9525">
            <a:solidFill>
              <a:schemeClr val="tx1"/>
            </a:solidFill>
            <a:miter lim="800000"/>
            <a:headEnd/>
            <a:tailEnd/>
          </a:ln>
          <a:extLst/>
        </p:spPr>
        <p:txBody>
          <a:bodyPr/>
          <a:lstStyle/>
          <a:p>
            <a:pPr>
              <a:spcBef>
                <a:spcPct val="20000"/>
              </a:spcBef>
              <a:defRPr/>
            </a:pPr>
            <a:r>
              <a:rPr lang="en-US" altLang="en-US" sz="1050" dirty="0" smtClean="0">
                <a:solidFill>
                  <a:srgbClr val="000000"/>
                </a:solidFill>
                <a:latin typeface="Calibri" pitchFamily="34" charset="0"/>
                <a:cs typeface="Calibri" pitchFamily="34" charset="0"/>
              </a:rPr>
              <a:t>INCREASES PRODUCTIVITY</a:t>
            </a:r>
            <a:endParaRPr lang="en-US" altLang="en-US" sz="1050" dirty="0">
              <a:solidFill>
                <a:prstClr val="black"/>
              </a:solidFill>
              <a:latin typeface="Calibri" pitchFamily="34" charset="0"/>
              <a:cs typeface="Calibri" pitchFamily="34" charset="0"/>
            </a:endParaRPr>
          </a:p>
        </p:txBody>
      </p:sp>
      <p:sp>
        <p:nvSpPr>
          <p:cNvPr id="54"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 Y . </a:t>
            </a:r>
            <a:r>
              <a:rPr lang="en-US" altLang="en-US" sz="1050" dirty="0" err="1" smtClean="0">
                <a:latin typeface="Calibri" pitchFamily="34" charset="0"/>
                <a:cs typeface="Calibri" pitchFamily="34" charset="0"/>
              </a:rPr>
              <a:t>pawar</a:t>
            </a:r>
            <a:endParaRPr lang="en-US" altLang="en-US" sz="1050" dirty="0">
              <a:latin typeface="Calibri" pitchFamily="34" charset="0"/>
              <a:cs typeface="Calibri" pitchFamily="34" charset="0"/>
            </a:endParaRPr>
          </a:p>
        </p:txBody>
      </p:sp>
      <p:sp>
        <p:nvSpPr>
          <p:cNvPr id="55"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a:latin typeface="Calibri" pitchFamily="34" charset="0"/>
                <a:cs typeface="Calibri" pitchFamily="34" charset="0"/>
              </a:rPr>
              <a:t>:- U</a:t>
            </a:r>
            <a:r>
              <a:rPr lang="en-US" altLang="en-US" sz="1050" dirty="0" smtClean="0">
                <a:latin typeface="Calibri" pitchFamily="34" charset="0"/>
                <a:cs typeface="Calibri" pitchFamily="34" charset="0"/>
              </a:rPr>
              <a:t>mesh pimple</a:t>
            </a:r>
            <a:endParaRPr lang="en-US" altLang="en-US" sz="1050" dirty="0">
              <a:solidFill>
                <a:srgbClr val="0033CC"/>
              </a:solidFill>
              <a:latin typeface="Calibri" pitchFamily="34" charset="0"/>
              <a:cs typeface="Calibri" pitchFamily="34" charset="0"/>
            </a:endParaRPr>
          </a:p>
        </p:txBody>
      </p:sp>
      <p:sp>
        <p:nvSpPr>
          <p:cNvPr id="56"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dirty="0">
                <a:latin typeface="Calibri" pitchFamily="34" charset="0"/>
                <a:cs typeface="Calibri" pitchFamily="34" charset="0"/>
              </a:rPr>
              <a:t>1</a:t>
            </a:r>
            <a:r>
              <a:rPr lang="en-US" altLang="en-US" sz="1050" dirty="0" smtClean="0">
                <a:latin typeface="Calibri" pitchFamily="34" charset="0"/>
                <a:cs typeface="Calibri" pitchFamily="34" charset="0"/>
              </a:rPr>
              <a:t>5.08.2016</a:t>
            </a:r>
            <a:endParaRPr lang="en-US" altLang="en-US" sz="1050" dirty="0">
              <a:latin typeface="Calibri" pitchFamily="34" charset="0"/>
              <a:cs typeface="Calibri" pitchFamily="34" charset="0"/>
            </a:endParaRPr>
          </a:p>
        </p:txBody>
      </p:sp>
      <p:sp>
        <p:nvSpPr>
          <p:cNvPr id="57"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smtClean="0">
                <a:solidFill>
                  <a:srgbClr val="0000CC"/>
                </a:solidFill>
                <a:latin typeface="Calibri" pitchFamily="34" charset="0"/>
                <a:cs typeface="Calibri" pitchFamily="34" charset="0"/>
              </a:rPr>
              <a:t>RESULT : Reduce set </a:t>
            </a:r>
            <a:r>
              <a:rPr lang="en-US" altLang="en-US" sz="1050" b="1" smtClean="0">
                <a:solidFill>
                  <a:srgbClr val="0000CC"/>
                </a:solidFill>
                <a:latin typeface="Calibri" pitchFamily="34" charset="0"/>
                <a:cs typeface="Calibri" pitchFamily="34" charset="0"/>
              </a:rPr>
              <a:t>up time   </a:t>
            </a: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58" name="Rectangle 85"/>
          <p:cNvSpPr>
            <a:spLocks noChangeArrowheads="1"/>
          </p:cNvSpPr>
          <p:nvPr/>
        </p:nvSpPr>
        <p:spPr bwMode="auto">
          <a:xfrm>
            <a:off x="6356920" y="3277648"/>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59"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0"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1"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endParaRPr lang="en-US" sz="1050" dirty="0">
              <a:latin typeface="Arial" charset="0"/>
              <a:cs typeface="Arial" charset="0"/>
            </a:endParaRPr>
          </a:p>
          <a:p>
            <a:pPr>
              <a:defRPr/>
            </a:pP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DO</a:t>
            </a:r>
            <a:r>
              <a:rPr lang="en-US" sz="1050" b="1" dirty="0" smtClean="0">
                <a:solidFill>
                  <a:srgbClr val="0000CC"/>
                </a:solidFill>
                <a:latin typeface="Calibri"/>
                <a:cs typeface="Arial" charset="0"/>
              </a:rPr>
              <a:t>:-</a:t>
            </a:r>
            <a:endParaRPr lang="en-US" sz="1050" dirty="0">
              <a:latin typeface="Arial" charset="0"/>
              <a:cs typeface="Arial" charset="0"/>
            </a:endParaRPr>
          </a:p>
          <a:p>
            <a:pPr>
              <a:defRPr/>
            </a:pP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FREQUENCY :- </a:t>
            </a:r>
            <a:r>
              <a:rPr lang="en-US" sz="1050" dirty="0">
                <a:latin typeface="Arial" charset="0"/>
                <a:cs typeface="Arial" charset="0"/>
              </a:rPr>
              <a:t>Daily.</a:t>
            </a:r>
          </a:p>
        </p:txBody>
      </p:sp>
      <p:sp>
        <p:nvSpPr>
          <p:cNvPr id="63"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64"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FF0000"/>
                </a:solidFill>
                <a:latin typeface="Calibri" pitchFamily="34" charset="0"/>
                <a:cs typeface="Arial" charset="0"/>
              </a:rPr>
              <a:t>ROOT CAUSE </a:t>
            </a:r>
            <a:r>
              <a:rPr lang="en-US" sz="1050" b="1" dirty="0" smtClean="0">
                <a:solidFill>
                  <a:srgbClr val="FF0000"/>
                </a:solidFill>
                <a:latin typeface="Calibri" pitchFamily="34" charset="0"/>
                <a:cs typeface="Arial" charset="0"/>
              </a:rPr>
              <a:t>: </a:t>
            </a:r>
            <a:r>
              <a:rPr lang="en-US" sz="1050" b="1" dirty="0">
                <a:solidFill>
                  <a:srgbClr val="002060"/>
                </a:solidFill>
                <a:latin typeface="Calibri" pitchFamily="34" charset="0"/>
                <a:cs typeface="Arial" charset="0"/>
              </a:rPr>
              <a:t>T</a:t>
            </a:r>
            <a:r>
              <a:rPr lang="en-US" sz="1050" b="1" dirty="0" smtClean="0">
                <a:solidFill>
                  <a:srgbClr val="002060"/>
                </a:solidFill>
                <a:latin typeface="Calibri" pitchFamily="34" charset="0"/>
                <a:cs typeface="Arial" charset="0"/>
              </a:rPr>
              <a:t>ime saving </a:t>
            </a:r>
            <a:endParaRPr lang="en-US" altLang="en-US" sz="1050" dirty="0">
              <a:solidFill>
                <a:srgbClr val="002060"/>
              </a:solidFill>
              <a:latin typeface="Calibri" pitchFamily="34" charset="0"/>
              <a:cs typeface="Arial" charset="0"/>
            </a:endParaRPr>
          </a:p>
        </p:txBody>
      </p:sp>
      <p:cxnSp>
        <p:nvCxnSpPr>
          <p:cNvPr id="65" name="Straight Connector 64"/>
          <p:cNvCxnSpPr/>
          <p:nvPr/>
        </p:nvCxnSpPr>
        <p:spPr>
          <a:xfrm>
            <a:off x="-35943"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Slide Number Placeholder 3"/>
          <p:cNvSpPr txBox="1">
            <a:spLocks/>
          </p:cNvSpPr>
          <p:nvPr/>
        </p:nvSpPr>
        <p:spPr>
          <a:xfrm>
            <a:off x="8498457" y="6441232"/>
            <a:ext cx="304800" cy="30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fld id="{1F7A8B24-C6CD-4D26-852A-400E11E1B947}" type="slidenum">
              <a:rPr lang="en-US" altLang="en-US" smtClean="0"/>
              <a:pPr/>
              <a:t>1</a:t>
            </a:fld>
            <a:endParaRPr lang="en-US" altLang="en-US"/>
          </a:p>
        </p:txBody>
      </p:sp>
      <p:sp>
        <p:nvSpPr>
          <p:cNvPr id="67" name="TextBox 2"/>
          <p:cNvSpPr txBox="1">
            <a:spLocks noChangeArrowheads="1"/>
          </p:cNvSpPr>
          <p:nvPr/>
        </p:nvSpPr>
        <p:spPr bwMode="auto">
          <a:xfrm>
            <a:off x="35496" y="1788270"/>
            <a:ext cx="305593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68"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69"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26.08.2016</a:t>
            </a:r>
            <a:endParaRPr lang="en-US" sz="1050" dirty="0">
              <a:solidFill>
                <a:prstClr val="black"/>
              </a:solidFill>
              <a:latin typeface="Calibri" pitchFamily="34" charset="0"/>
              <a:cs typeface="Calibri" pitchFamily="34" charset="0"/>
            </a:endParaRPr>
          </a:p>
        </p:txBody>
      </p:sp>
      <p:sp>
        <p:nvSpPr>
          <p:cNvPr id="70"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71" name="Rectangle 49"/>
          <p:cNvSpPr>
            <a:spLocks noChangeArrowheads="1"/>
          </p:cNvSpPr>
          <p:nvPr/>
        </p:nvSpPr>
        <p:spPr bwMode="auto">
          <a:xfrm>
            <a:off x="7660258" y="1577132"/>
            <a:ext cx="1217613"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1</a:t>
            </a:r>
            <a:r>
              <a:rPr lang="en-US" sz="1050" dirty="0" smtClean="0">
                <a:solidFill>
                  <a:prstClr val="black"/>
                </a:solidFill>
                <a:latin typeface="Calibri" pitchFamily="34" charset="0"/>
                <a:cs typeface="Calibri" pitchFamily="34" charset="0"/>
              </a:rPr>
              <a:t>5.08.2016</a:t>
            </a:r>
            <a:endParaRPr lang="en-US" sz="1050" dirty="0">
              <a:solidFill>
                <a:prstClr val="black"/>
              </a:solidFill>
              <a:latin typeface="Calibri" pitchFamily="34" charset="0"/>
              <a:cs typeface="Calibri" pitchFamily="34" charset="0"/>
            </a:endParaRPr>
          </a:p>
        </p:txBody>
      </p:sp>
      <p:sp>
        <p:nvSpPr>
          <p:cNvPr id="72"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26.08.2016</a:t>
            </a:r>
            <a:endParaRPr lang="en-US" sz="1050" dirty="0">
              <a:solidFill>
                <a:prstClr val="black"/>
              </a:solidFill>
              <a:latin typeface="Calibri" pitchFamily="34" charset="0"/>
              <a:cs typeface="Calibri" pitchFamily="34" charset="0"/>
            </a:endParaRPr>
          </a:p>
        </p:txBody>
      </p:sp>
      <p:sp>
        <p:nvSpPr>
          <p:cNvPr id="73" name="Rectangle 45"/>
          <p:cNvSpPr>
            <a:spLocks noChangeArrowheads="1"/>
          </p:cNvSpPr>
          <p:nvPr/>
        </p:nvSpPr>
        <p:spPr bwMode="auto">
          <a:xfrm>
            <a:off x="6366445" y="1402507"/>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74" name="Rectangle 49"/>
          <p:cNvSpPr>
            <a:spLocks noChangeArrowheads="1"/>
          </p:cNvSpPr>
          <p:nvPr/>
        </p:nvSpPr>
        <p:spPr bwMode="auto">
          <a:xfrm>
            <a:off x="7661845" y="1402507"/>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p>
        </p:txBody>
      </p:sp>
      <p:sp>
        <p:nvSpPr>
          <p:cNvPr id="75"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76"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77"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78" name="Table 77"/>
          <p:cNvGraphicFramePr>
            <a:graphicFrameLocks noGrp="1"/>
          </p:cNvGraphicFramePr>
          <p:nvPr>
            <p:extLst>
              <p:ext uri="{D42A27DB-BD31-4B8C-83A1-F6EECF244321}">
                <p14:modId xmlns:p14="http://schemas.microsoft.com/office/powerpoint/2010/main" val="1996559271"/>
              </p:ext>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3"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a:solidFill>
                  <a:srgbClr val="0033CC"/>
                </a:solidFill>
                <a:latin typeface="Calibri" pitchFamily="34" charset="0"/>
                <a:cs typeface="Arial" charset="0"/>
              </a:rPr>
              <a:t>:- </a:t>
            </a:r>
            <a:r>
              <a:rPr lang="en-US" sz="1050" b="1" dirty="0" smtClean="0">
                <a:solidFill>
                  <a:srgbClr val="0033CC"/>
                </a:solidFill>
                <a:latin typeface="Calibri" pitchFamily="34" charset="0"/>
                <a:cs typeface="Arial" charset="0"/>
              </a:rPr>
              <a:t>No identification marking </a:t>
            </a:r>
            <a:endParaRPr lang="en-US" sz="1050" dirty="0">
              <a:latin typeface="Calibri" pitchFamily="34" charset="0"/>
              <a:cs typeface="Arial" charset="0"/>
            </a:endParaRPr>
          </a:p>
          <a:p>
            <a:pPr>
              <a:defRPr/>
            </a:pPr>
            <a:r>
              <a:rPr lang="en-US" sz="1050" b="1" dirty="0">
                <a:solidFill>
                  <a:srgbClr val="0000CC"/>
                </a:solidFill>
                <a:latin typeface="Calibri" pitchFamily="34" charset="0"/>
                <a:cs typeface="Arial" charset="0"/>
              </a:rPr>
              <a:t>Why2 </a:t>
            </a:r>
            <a:r>
              <a:rPr lang="en-US" altLang="en-US" sz="1050" b="1" dirty="0">
                <a:solidFill>
                  <a:srgbClr val="0000FF"/>
                </a:solidFill>
                <a:latin typeface="Calibri" pitchFamily="34" charset="0"/>
                <a:cs typeface="Arial" charset="0"/>
              </a:rPr>
              <a:t>:- </a:t>
            </a:r>
            <a:r>
              <a:rPr lang="en-US" altLang="en-US" sz="1050" dirty="0">
                <a:latin typeface="Calibri" pitchFamily="34" charset="0"/>
                <a:cs typeface="Arial" charset="0"/>
              </a:rPr>
              <a:t>  </a:t>
            </a:r>
            <a:r>
              <a:rPr lang="en-US" altLang="en-US" sz="1050" dirty="0" smtClean="0">
                <a:latin typeface="Calibri" pitchFamily="34" charset="0"/>
                <a:cs typeface="Arial" charset="0"/>
              </a:rPr>
              <a:t>no identification clamping and de-clamping pipe</a:t>
            </a:r>
            <a:endParaRPr lang="en-US" altLang="en-US" sz="1050" dirty="0">
              <a:latin typeface="Calibri" pitchFamily="34" charset="0"/>
              <a:cs typeface="Arial" charset="0"/>
            </a:endParaRPr>
          </a:p>
          <a:p>
            <a:pPr>
              <a:defRPr/>
            </a:pPr>
            <a:r>
              <a:rPr lang="en-US" altLang="en-US" sz="1050" b="1" dirty="0">
                <a:solidFill>
                  <a:srgbClr val="0000FF"/>
                </a:solidFill>
                <a:latin typeface="Calibri" pitchFamily="34" charset="0"/>
                <a:cs typeface="Arial" charset="0"/>
              </a:rPr>
              <a:t>Why3</a:t>
            </a:r>
            <a:r>
              <a:rPr lang="en-US" sz="1050" b="1" dirty="0">
                <a:solidFill>
                  <a:srgbClr val="0000CC"/>
                </a:solidFill>
                <a:latin typeface="Calibri" pitchFamily="34" charset="0"/>
                <a:cs typeface="Arial" charset="0"/>
              </a:rPr>
              <a:t> </a:t>
            </a:r>
            <a:r>
              <a:rPr lang="en-US" altLang="en-US" sz="1050" b="1" dirty="0">
                <a:latin typeface="Calibri" pitchFamily="34" charset="0"/>
                <a:cs typeface="Arial" charset="0"/>
              </a:rPr>
              <a:t>:-   </a:t>
            </a:r>
            <a:r>
              <a:rPr lang="en-US" altLang="en-US" sz="1050" b="1" dirty="0" smtClean="0">
                <a:latin typeface="Calibri" pitchFamily="34" charset="0"/>
                <a:cs typeface="Arial" charset="0"/>
              </a:rPr>
              <a:t>minor stoppages for identification pipe </a:t>
            </a:r>
            <a:endParaRPr lang="en-US" altLang="en-US" sz="1050" dirty="0">
              <a:latin typeface="Calibri" pitchFamily="34" charset="0"/>
              <a:cs typeface="Arial" charset="0"/>
            </a:endParaRPr>
          </a:p>
          <a:p>
            <a:pPr>
              <a:defRPr/>
            </a:pPr>
            <a:r>
              <a:rPr lang="en-US" altLang="en-US" sz="1050" b="1" dirty="0">
                <a:solidFill>
                  <a:srgbClr val="0000FF"/>
                </a:solidFill>
                <a:latin typeface="Calibri" pitchFamily="34" charset="0"/>
                <a:cs typeface="Arial" charset="0"/>
              </a:rPr>
              <a:t>Why4</a:t>
            </a:r>
            <a:r>
              <a:rPr lang="en-US" sz="1050" b="1" dirty="0">
                <a:solidFill>
                  <a:srgbClr val="0000CC"/>
                </a:solidFill>
                <a:latin typeface="Calibri" pitchFamily="34" charset="0"/>
                <a:cs typeface="Arial" charset="0"/>
              </a:rPr>
              <a:t> </a:t>
            </a:r>
            <a:r>
              <a:rPr lang="en-US" altLang="en-US" sz="1050" dirty="0">
                <a:latin typeface="Calibri" pitchFamily="34" charset="0"/>
                <a:cs typeface="Arial" charset="0"/>
              </a:rPr>
              <a:t>:-   </a:t>
            </a:r>
            <a:r>
              <a:rPr lang="en-US" altLang="en-US" sz="1050" dirty="0" smtClean="0">
                <a:latin typeface="Calibri" pitchFamily="34" charset="0"/>
                <a:cs typeface="Arial" charset="0"/>
              </a:rPr>
              <a:t>set up time increases</a:t>
            </a:r>
            <a:endParaRPr lang="en-US" altLang="en-US" sz="1050" dirty="0">
              <a:latin typeface="Calibri" pitchFamily="34" charset="0"/>
              <a:cs typeface="Arial" charset="0"/>
            </a:endParaRPr>
          </a:p>
        </p:txBody>
      </p:sp>
      <p:pic>
        <p:nvPicPr>
          <p:cNvPr id="84" name="Picture 2" descr="P:\VIJAY\KAIZEN\20160926_10454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13" y="1832851"/>
            <a:ext cx="2932212" cy="1484182"/>
          </a:xfrm>
          <a:prstGeom prst="rect">
            <a:avLst/>
          </a:prstGeom>
          <a:noFill/>
          <a:extLst>
            <a:ext uri="{909E8E84-426E-40DD-AFC4-6F175D3DCCD1}">
              <a14:hiddenFill xmlns:a14="http://schemas.microsoft.com/office/drawing/2010/main">
                <a:solidFill>
                  <a:srgbClr val="FFFFFF"/>
                </a:solidFill>
              </a14:hiddenFill>
            </a:ext>
          </a:extLst>
        </p:spPr>
      </p:pic>
      <p:sp>
        <p:nvSpPr>
          <p:cNvPr id="85" name="Down Arrow 84"/>
          <p:cNvSpPr/>
          <p:nvPr/>
        </p:nvSpPr>
        <p:spPr>
          <a:xfrm>
            <a:off x="1440872" y="1913682"/>
            <a:ext cx="225847" cy="391319"/>
          </a:xfrm>
          <a:prstGeom prst="downArrow">
            <a:avLst/>
          </a:prstGeom>
          <a:solidFill>
            <a:schemeClr val="accent1"/>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Up Arrow 86"/>
          <p:cNvSpPr/>
          <p:nvPr/>
        </p:nvSpPr>
        <p:spPr>
          <a:xfrm>
            <a:off x="1465833" y="2697908"/>
            <a:ext cx="225847" cy="443060"/>
          </a:xfrm>
          <a:prstGeom prst="upArrow">
            <a:avLst/>
          </a:prstGeom>
          <a:solidFill>
            <a:schemeClr val="accent1"/>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8" name="Picture 2" descr="P:\VIJAY\KAIZEN\20160926_10454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96195" y="1788270"/>
            <a:ext cx="3260725" cy="1489590"/>
          </a:xfrm>
          <a:prstGeom prst="rect">
            <a:avLst/>
          </a:prstGeom>
          <a:noFill/>
          <a:extLst>
            <a:ext uri="{909E8E84-426E-40DD-AFC4-6F175D3DCCD1}">
              <a14:hiddenFill xmlns:a14="http://schemas.microsoft.com/office/drawing/2010/main">
                <a:solidFill>
                  <a:srgbClr val="FFFFFF"/>
                </a:solidFill>
              </a14:hiddenFill>
            </a:ext>
          </a:extLst>
        </p:spPr>
      </p:pic>
      <p:sp>
        <p:nvSpPr>
          <p:cNvPr id="89" name="Minus 88"/>
          <p:cNvSpPr/>
          <p:nvPr/>
        </p:nvSpPr>
        <p:spPr>
          <a:xfrm>
            <a:off x="4211960" y="2132856"/>
            <a:ext cx="477837" cy="357944"/>
          </a:xfrm>
          <a:prstGeom prst="mathMinus">
            <a:avLst/>
          </a:prstGeom>
          <a:solidFill>
            <a:schemeClr val="accent1"/>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Minus 89"/>
          <p:cNvSpPr/>
          <p:nvPr/>
        </p:nvSpPr>
        <p:spPr>
          <a:xfrm>
            <a:off x="4211960" y="2329768"/>
            <a:ext cx="477837" cy="379152"/>
          </a:xfrm>
          <a:prstGeom prst="mathMinus">
            <a:avLst/>
          </a:prstGeom>
          <a:solidFill>
            <a:srgbClr val="00B05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204012144"/>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239</Words>
  <Application>Microsoft Office PowerPoint</Application>
  <PresentationFormat>On-screen Show (4:3)</PresentationFormat>
  <Paragraphs>81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Bhausaheb Unage</cp:lastModifiedBy>
  <cp:revision>65</cp:revision>
  <cp:lastPrinted>2016-08-29T12:27:49Z</cp:lastPrinted>
  <dcterms:created xsi:type="dcterms:W3CDTF">2006-08-16T00:00:00Z</dcterms:created>
  <dcterms:modified xsi:type="dcterms:W3CDTF">2016-09-28T09:55:49Z</dcterms:modified>
</cp:coreProperties>
</file>